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Noto Serif" charset="1" panose="02020600060500020200"/>
      <p:regular r:id="rId13"/>
    </p:embeddedFont>
    <p:embeddedFont>
      <p:font typeface="Noto Serif Bold" charset="1" panose="02020800060500020200"/>
      <p:regular r:id="rId14"/>
    </p:embeddedFont>
    <p:embeddedFont>
      <p:font typeface="Noto Serif Italics" charset="1" panose="02020600060500090200"/>
      <p:regular r:id="rId15"/>
    </p:embeddedFont>
    <p:embeddedFont>
      <p:font typeface="Noto Serif Bold Italics" charset="1" panose="02020800060500090200"/>
      <p:regular r:id="rId16"/>
    </p:embeddedFont>
    <p:embeddedFont>
      <p:font typeface="TT Hoves" charset="1" panose="02000003020000060003"/>
      <p:regular r:id="rId17"/>
    </p:embeddedFont>
    <p:embeddedFont>
      <p:font typeface="TT Hoves Bold" charset="1" panose="02000003020000060003"/>
      <p:regular r:id="rId18"/>
    </p:embeddedFont>
    <p:embeddedFont>
      <p:font typeface="TT Hoves Italics" charset="1" panose="02000003020000060003"/>
      <p:regular r:id="rId19"/>
    </p:embeddedFont>
    <p:embeddedFont>
      <p:font typeface="TT Hoves Bold Italics" charset="1" panose="02000003020000060003"/>
      <p:regular r:id="rId20"/>
    </p:embeddedFont>
    <p:embeddedFont>
      <p:font typeface="Helios" charset="1" panose="020B0504020202020204"/>
      <p:regular r:id="rId21"/>
    </p:embeddedFont>
    <p:embeddedFont>
      <p:font typeface="Helios Bold" charset="1" panose="020B0704020202020204"/>
      <p:regular r:id="rId22"/>
    </p:embeddedFont>
    <p:embeddedFont>
      <p:font typeface="Helios Italics" charset="1" panose="020B0503020202090204"/>
      <p:regular r:id="rId23"/>
    </p:embeddedFont>
    <p:embeddedFont>
      <p:font typeface="Helios Bold Italics" charset="1" panose="020B0703020202090204"/>
      <p:regular r:id="rId24"/>
    </p:embeddedFont>
    <p:embeddedFont>
      <p:font typeface="Cormorant Garamond" charset="1" panose="00000500000000000000"/>
      <p:regular r:id="rId25"/>
    </p:embeddedFont>
    <p:embeddedFont>
      <p:font typeface="Cormorant Garamond Bold" charset="1" panose="00000800000000000000"/>
      <p:regular r:id="rId26"/>
    </p:embeddedFont>
    <p:embeddedFont>
      <p:font typeface="Cormorant Garamond Italics" charset="1" panose="00000500000000000000"/>
      <p:regular r:id="rId27"/>
    </p:embeddedFont>
    <p:embeddedFont>
      <p:font typeface="Cormorant Garamond Bold Italics" charset="1" panose="00000800000000000000"/>
      <p:regular r:id="rId28"/>
    </p:embeddedFont>
    <p:embeddedFont>
      <p:font typeface="Cormorant Garamond Light" charset="1" panose="00000400000000000000"/>
      <p:regular r:id="rId29"/>
    </p:embeddedFont>
    <p:embeddedFont>
      <p:font typeface="Cormorant Garamond Light Italics" charset="1" panose="00000400000000000000"/>
      <p:regular r:id="rId30"/>
    </p:embeddedFont>
    <p:embeddedFont>
      <p:font typeface="Cormorant Garamond Medium" charset="1" panose="00000600000000000000"/>
      <p:regular r:id="rId31"/>
    </p:embeddedFont>
    <p:embeddedFont>
      <p:font typeface="Cormorant Garamond Medium Italics" charset="1" panose="00000600000000000000"/>
      <p:regular r:id="rId32"/>
    </p:embeddedFont>
    <p:embeddedFont>
      <p:font typeface="Cormorant Garamond Semi-Bold" charset="1" panose="00000700000000000000"/>
      <p:regular r:id="rId33"/>
    </p:embeddedFont>
    <p:embeddedFont>
      <p:font typeface="Cormorant Garamond Semi-Bold Italics" charset="1" panose="000007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VAFvZvMsPNM.mp4" Type="http://schemas.openxmlformats.org/officeDocument/2006/relationships/video"/><Relationship Id="rId7" Target="../media/VAFvZvMsPNM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Relationship Id="rId6" Target="../media/VAFvZjVYsfg.mp4" Type="http://schemas.openxmlformats.org/officeDocument/2006/relationships/video"/><Relationship Id="rId7" Target="../media/VAFvZjVYsfg.mp4" Type="http://schemas.microsoft.com/office/2007/relationships/media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FvZrzZPS0.mp4" Type="http://schemas.openxmlformats.org/officeDocument/2006/relationships/video"/><Relationship Id="rId5" Target="../media/VAFvZrzZPS0.mp4" Type="http://schemas.microsoft.com/office/2007/relationships/media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1.png" Type="http://schemas.openxmlformats.org/officeDocument/2006/relationships/image"/><Relationship Id="rId6" Target="../media/image4.jpeg" Type="http://schemas.openxmlformats.org/officeDocument/2006/relationships/image"/><Relationship Id="rId7" Target="../media/VAFvZtyMi48.mp4" Type="http://schemas.openxmlformats.org/officeDocument/2006/relationships/video"/><Relationship Id="rId8" Target="../media/VAFvZtyMi48.mp4" Type="http://schemas.microsoft.com/office/2007/relationships/media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4.jpeg" Type="http://schemas.openxmlformats.org/officeDocument/2006/relationships/image"/><Relationship Id="rId8" Target="../media/VAFvZgN2ycA.mp4" Type="http://schemas.openxmlformats.org/officeDocument/2006/relationships/video"/><Relationship Id="rId9" Target="../media/VAFvZgN2ycA.mp4" Type="http://schemas.microsoft.com/office/2007/relationships/media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4.jpeg" Type="http://schemas.openxmlformats.org/officeDocument/2006/relationships/image"/><Relationship Id="rId5" Target="../media/VAFvZsm-xQY.mp4" Type="http://schemas.openxmlformats.org/officeDocument/2006/relationships/video"/><Relationship Id="rId6" Target="../media/VAFvZsm-xQY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FvZse0ysg.mp4" Type="http://schemas.openxmlformats.org/officeDocument/2006/relationships/video"/><Relationship Id="rId5" Target="../media/VAFvZse0ysg.mp4" Type="http://schemas.microsoft.com/office/2007/relationships/media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FvZiWhY9o.mp4" Type="http://schemas.openxmlformats.org/officeDocument/2006/relationships/video"/><Relationship Id="rId5" Target="../media/VAFvZiWhY9o.mp4" Type="http://schemas.microsoft.com/office/2007/relationships/media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4.jpeg" Type="http://schemas.openxmlformats.org/officeDocument/2006/relationships/image"/><Relationship Id="rId5" Target="../media/VAFvZpbZzvE.mp4" Type="http://schemas.openxmlformats.org/officeDocument/2006/relationships/video"/><Relationship Id="rId6" Target="../media/VAFvZpbZzvE.mp4" Type="http://schemas.microsoft.com/office/2007/relationships/media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Relationship Id="rId4" Target="../media/VAFvZm5oOIs.mp4" Type="http://schemas.openxmlformats.org/officeDocument/2006/relationships/video"/><Relationship Id="rId5" Target="../media/VAFvZm5oOIs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943132">
            <a:off x="-9549960" y="-213312"/>
            <a:ext cx="22461858" cy="10248224"/>
            <a:chOff x="0" y="0"/>
            <a:chExt cx="5915880" cy="269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4290021" y="-362194"/>
            <a:ext cx="13119120" cy="921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77"/>
              </a:lnSpc>
            </a:pPr>
            <a:r>
              <a:rPr lang="en-US" sz="65442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625889" y="3622648"/>
            <a:ext cx="11790856" cy="792302"/>
            <a:chOff x="0" y="0"/>
            <a:chExt cx="2373679" cy="15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2003" y="4233108"/>
            <a:ext cx="3901401" cy="4416552"/>
          </a:xfrm>
          <a:custGeom>
            <a:avLst/>
            <a:gdLst/>
            <a:ahLst/>
            <a:cxnLst/>
            <a:rect r="r" b="b" t="t" l="l"/>
            <a:pathLst>
              <a:path h="4416552" w="3901401">
                <a:moveTo>
                  <a:pt x="0" y="0"/>
                </a:moveTo>
                <a:lnTo>
                  <a:pt x="3901401" y="0"/>
                </a:lnTo>
                <a:lnTo>
                  <a:pt x="3901401" y="4416552"/>
                </a:lnTo>
                <a:lnTo>
                  <a:pt x="0" y="441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12" t="-82686" r="-40244" b="-5688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9574983" y="262828"/>
            <a:ext cx="1631694" cy="122377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-1781186" y="3553534"/>
            <a:ext cx="10176278" cy="10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3"/>
              </a:lnSpc>
            </a:pPr>
            <a:r>
              <a:rPr lang="en-US" sz="7423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10064" y="3474413"/>
            <a:ext cx="7763121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1A468E"/>
                </a:solidFill>
                <a:latin typeface="Abril Fatface"/>
              </a:rPr>
              <a:t>1 SPRINT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99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943132">
            <a:off x="-9549960" y="-213312"/>
            <a:ext cx="22461858" cy="10248224"/>
            <a:chOff x="0" y="0"/>
            <a:chExt cx="5915880" cy="26991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4290021" y="-362194"/>
            <a:ext cx="13119120" cy="9211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677"/>
              </a:lnSpc>
            </a:pPr>
            <a:r>
              <a:rPr lang="en-US" sz="65442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-3625889" y="3622648"/>
            <a:ext cx="11790856" cy="792302"/>
            <a:chOff x="0" y="0"/>
            <a:chExt cx="2373679" cy="15950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642003" y="4233108"/>
            <a:ext cx="3901401" cy="4416552"/>
          </a:xfrm>
          <a:custGeom>
            <a:avLst/>
            <a:gdLst/>
            <a:ahLst/>
            <a:cxnLst/>
            <a:rect r="r" b="b" t="t" l="l"/>
            <a:pathLst>
              <a:path h="4416552" w="3901401">
                <a:moveTo>
                  <a:pt x="0" y="0"/>
                </a:moveTo>
                <a:lnTo>
                  <a:pt x="3901401" y="0"/>
                </a:lnTo>
                <a:lnTo>
                  <a:pt x="3901401" y="4416552"/>
                </a:lnTo>
                <a:lnTo>
                  <a:pt x="0" y="44165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512" t="-82686" r="-40244" b="-5688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8829098" y="262828"/>
            <a:ext cx="1911637" cy="143372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-1781186" y="3553534"/>
            <a:ext cx="10176278" cy="1025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43"/>
              </a:lnSpc>
            </a:pPr>
            <a:r>
              <a:rPr lang="en-US" sz="7423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016427" y="6669898"/>
            <a:ext cx="13790493" cy="1251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1A468E"/>
                </a:solidFill>
                <a:latin typeface="Abril Fatface"/>
              </a:rPr>
              <a:t>1a SPRINT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8781" y="4677093"/>
            <a:ext cx="13790493" cy="837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Abril Fatface"/>
              </a:rPr>
              <a:t>AGRADECEMOS A ATENÇÃO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503114" y="2694608"/>
          <a:ext cx="11281772" cy="4897784"/>
        </p:xfrm>
        <a:graphic>
          <a:graphicData uri="http://schemas.openxmlformats.org/drawingml/2006/table">
            <a:tbl>
              <a:tblPr/>
              <a:tblGrid>
                <a:gridCol w="981784"/>
                <a:gridCol w="10299988"/>
              </a:tblGrid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Integrantes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8774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Proposta de melhoria (layout)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Resultados esperados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57772" y="7400065"/>
            <a:ext cx="2230228" cy="2886935"/>
          </a:xfrm>
          <a:custGeom>
            <a:avLst/>
            <a:gdLst/>
            <a:ahLst/>
            <a:cxnLst/>
            <a:rect r="r" b="b" t="t" l="l"/>
            <a:pathLst>
              <a:path h="2886935" w="2230228">
                <a:moveTo>
                  <a:pt x="0" y="0"/>
                </a:moveTo>
                <a:lnTo>
                  <a:pt x="2230228" y="0"/>
                </a:lnTo>
                <a:lnTo>
                  <a:pt x="2230228" y="2886935"/>
                </a:lnTo>
                <a:lnTo>
                  <a:pt x="0" y="2886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3481068"/>
            <a:ext cx="730278" cy="7474311"/>
            <a:chOff x="0" y="0"/>
            <a:chExt cx="192337" cy="1968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337" cy="1968543"/>
            </a:xfrm>
            <a:custGeom>
              <a:avLst/>
              <a:gdLst/>
              <a:ahLst/>
              <a:cxnLst/>
              <a:rect r="r" b="b" t="t" l="l"/>
              <a:pathLst>
                <a:path h="1968543" w="192337">
                  <a:moveTo>
                    <a:pt x="96168" y="0"/>
                  </a:moveTo>
                  <a:lnTo>
                    <a:pt x="96168" y="0"/>
                  </a:lnTo>
                  <a:cubicBezTo>
                    <a:pt x="121674" y="0"/>
                    <a:pt x="146134" y="10132"/>
                    <a:pt x="164170" y="28167"/>
                  </a:cubicBezTo>
                  <a:cubicBezTo>
                    <a:pt x="182205" y="46202"/>
                    <a:pt x="192337" y="70663"/>
                    <a:pt x="192337" y="96168"/>
                  </a:cubicBezTo>
                  <a:lnTo>
                    <a:pt x="192337" y="1872375"/>
                  </a:lnTo>
                  <a:cubicBezTo>
                    <a:pt x="192337" y="1925487"/>
                    <a:pt x="149281" y="1968543"/>
                    <a:pt x="96168" y="1968543"/>
                  </a:cubicBezTo>
                  <a:lnTo>
                    <a:pt x="96168" y="1968543"/>
                  </a:lnTo>
                  <a:cubicBezTo>
                    <a:pt x="70663" y="1968543"/>
                    <a:pt x="46202" y="1958411"/>
                    <a:pt x="28167" y="1940376"/>
                  </a:cubicBezTo>
                  <a:cubicBezTo>
                    <a:pt x="10132" y="1922341"/>
                    <a:pt x="0" y="1897880"/>
                    <a:pt x="0" y="1872375"/>
                  </a:cubicBezTo>
                  <a:lnTo>
                    <a:pt x="0" y="96168"/>
                  </a:lnTo>
                  <a:cubicBezTo>
                    <a:pt x="0" y="43056"/>
                    <a:pt x="43056" y="0"/>
                    <a:pt x="96168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2337" cy="201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13" id="1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1000"/>
          </a:blip>
          <a:srcRect l="0" t="0" r="0" b="0"/>
          <a:stretch>
            <a:fillRect/>
          </a:stretch>
        </p:blipFill>
        <p:spPr>
          <a:xfrm flipH="false" flipV="false" rot="0">
            <a:off x="16546151" y="10661"/>
            <a:ext cx="1426297" cy="106972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-127396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Escopo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0278" y="904298"/>
            <a:ext cx="16343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da sprint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813640" y="3286258"/>
            <a:ext cx="1362975" cy="1362970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13640" y="4979116"/>
            <a:ext cx="1362975" cy="136297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13640" y="6917349"/>
            <a:ext cx="1362975" cy="1362970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-12515" r="0" b="-1251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1640630" y="-5660250"/>
            <a:ext cx="15918329" cy="16470490"/>
            <a:chOff x="0" y="0"/>
            <a:chExt cx="7456289" cy="7714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56289" cy="7714926"/>
            </a:xfrm>
            <a:custGeom>
              <a:avLst/>
              <a:gdLst/>
              <a:ahLst/>
              <a:cxnLst/>
              <a:rect r="r" b="b" t="t" l="l"/>
              <a:pathLst>
                <a:path h="7714926" w="7456289">
                  <a:moveTo>
                    <a:pt x="0" y="0"/>
                  </a:moveTo>
                  <a:lnTo>
                    <a:pt x="7456289" y="0"/>
                  </a:lnTo>
                  <a:lnTo>
                    <a:pt x="7456289" y="7714926"/>
                  </a:lnTo>
                  <a:lnTo>
                    <a:pt x="0" y="7714926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456289" cy="776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1610184" y="41751"/>
            <a:ext cx="5537727" cy="282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00"/>
              </a:lnSpc>
            </a:pPr>
            <a:r>
              <a:rPr lang="en-US" sz="20000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1950924" y="1356989"/>
            <a:ext cx="5878467" cy="395011"/>
            <a:chOff x="0" y="0"/>
            <a:chExt cx="2373679" cy="15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-1106459" y="1351866"/>
            <a:ext cx="5721863" cy="443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158680" y="1752000"/>
            <a:ext cx="727000" cy="822995"/>
          </a:xfrm>
          <a:custGeom>
            <a:avLst/>
            <a:gdLst/>
            <a:ahLst/>
            <a:cxnLst/>
            <a:rect r="r" b="b" t="t" l="l"/>
            <a:pathLst>
              <a:path h="822995" w="727000">
                <a:moveTo>
                  <a:pt x="0" y="0"/>
                </a:moveTo>
                <a:lnTo>
                  <a:pt x="727000" y="0"/>
                </a:lnTo>
                <a:lnTo>
                  <a:pt x="727000" y="822995"/>
                </a:lnTo>
                <a:lnTo>
                  <a:pt x="0" y="8229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12" t="-82686" r="-40244" b="-5688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3867414" y="-1631736"/>
            <a:ext cx="4424412" cy="15651569"/>
            <a:chOff x="0" y="0"/>
            <a:chExt cx="2072435" cy="73313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72435" cy="7331335"/>
            </a:xfrm>
            <a:custGeom>
              <a:avLst/>
              <a:gdLst/>
              <a:ahLst/>
              <a:cxnLst/>
              <a:rect r="r" b="b" t="t" l="l"/>
              <a:pathLst>
                <a:path h="7331335" w="2072435">
                  <a:moveTo>
                    <a:pt x="0" y="0"/>
                  </a:moveTo>
                  <a:lnTo>
                    <a:pt x="2072435" y="0"/>
                  </a:lnTo>
                  <a:lnTo>
                    <a:pt x="2072435" y="7331335"/>
                  </a:lnTo>
                  <a:lnTo>
                    <a:pt x="0" y="7331335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072435" cy="7378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15294387" y="534237"/>
            <a:ext cx="2166505" cy="1624879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7460532" y="6917349"/>
            <a:ext cx="5208644" cy="971784"/>
            <a:chOff x="0" y="0"/>
            <a:chExt cx="6944859" cy="129571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Yasmin Nunes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770567"/>
              <a:ext cx="69448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460532" y="3706321"/>
            <a:ext cx="5208644" cy="971784"/>
            <a:chOff x="0" y="0"/>
            <a:chExt cx="6944859" cy="12957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Bianca Faria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770567"/>
              <a:ext cx="69448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TT Hoves"/>
                </a:rPr>
                <a:t>Scrum Master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460532" y="5174709"/>
            <a:ext cx="5208644" cy="971784"/>
            <a:chOff x="0" y="0"/>
            <a:chExt cx="6944859" cy="1295712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944859" cy="619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A2E3A"/>
                  </a:solidFill>
                  <a:latin typeface="Helios Bold"/>
                </a:rPr>
                <a:t>Fernanda Medeiros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70567"/>
              <a:ext cx="6944859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A2E3A"/>
                  </a:solidFill>
                  <a:latin typeface="TT Hoves"/>
                </a:rPr>
                <a:t>P.O.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5813640" y="1628175"/>
            <a:ext cx="459170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E3A"/>
                </a:solidFill>
                <a:latin typeface="Noto Serif Bold"/>
              </a:rPr>
              <a:t>Nosso time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439810" y="2740157"/>
            <a:ext cx="7408379" cy="6518143"/>
            <a:chOff x="0" y="0"/>
            <a:chExt cx="1656026" cy="14570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084431" y="4390269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5" y="0"/>
                </a:lnTo>
                <a:lnTo>
                  <a:pt x="481115" y="604140"/>
                </a:lnTo>
                <a:lnTo>
                  <a:pt x="0" y="604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205476" y="3985587"/>
            <a:ext cx="1647299" cy="164729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8533738" y="4222757"/>
            <a:ext cx="990777" cy="1172960"/>
          </a:xfrm>
          <a:custGeom>
            <a:avLst/>
            <a:gdLst/>
            <a:ahLst/>
            <a:cxnLst/>
            <a:rect r="r" b="b" t="t" l="l"/>
            <a:pathLst>
              <a:path h="1172960" w="990777">
                <a:moveTo>
                  <a:pt x="0" y="0"/>
                </a:moveTo>
                <a:lnTo>
                  <a:pt x="990776" y="0"/>
                </a:lnTo>
                <a:lnTo>
                  <a:pt x="990776" y="1172960"/>
                </a:lnTo>
                <a:lnTo>
                  <a:pt x="0" y="11729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>
            <a:alphaModFix amt="1000"/>
          </a:blip>
          <a:srcRect l="0" t="0" r="0" b="0"/>
          <a:stretch>
            <a:fillRect/>
          </a:stretch>
        </p:blipFill>
        <p:spPr>
          <a:xfrm flipH="false" flipV="false" rot="0">
            <a:off x="16557252" y="202805"/>
            <a:ext cx="1404097" cy="105307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86369" y="5999228"/>
            <a:ext cx="4485515" cy="1222628"/>
            <a:chOff x="0" y="0"/>
            <a:chExt cx="5980686" cy="163017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Layout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05647" y="3009714"/>
            <a:ext cx="14646821" cy="5319469"/>
          </a:xfrm>
          <a:custGeom>
            <a:avLst/>
            <a:gdLst/>
            <a:ahLst/>
            <a:cxnLst/>
            <a:rect r="r" b="b" t="t" l="l"/>
            <a:pathLst>
              <a:path h="5319469" w="14646821">
                <a:moveTo>
                  <a:pt x="0" y="0"/>
                </a:moveTo>
                <a:lnTo>
                  <a:pt x="14646821" y="0"/>
                </a:lnTo>
                <a:lnTo>
                  <a:pt x="14646821" y="5319468"/>
                </a:lnTo>
                <a:lnTo>
                  <a:pt x="0" y="5319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501" t="-63204" r="-3901" b="-44858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>
            <a:alphaModFix amt="2000"/>
          </a:blip>
          <a:srcRect l="0" t="0" r="0" b="0"/>
          <a:stretch>
            <a:fillRect/>
          </a:stretch>
        </p:blipFill>
        <p:spPr>
          <a:xfrm flipH="false" flipV="false" rot="0">
            <a:off x="16540243" y="111463"/>
            <a:ext cx="1438114" cy="10785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354" y="1132898"/>
            <a:ext cx="97735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Atual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0"/>
          </a:blip>
          <a:srcRect l="0" t="0" r="0" b="0"/>
          <a:stretch>
            <a:fillRect/>
          </a:stretch>
        </p:blipFill>
        <p:spPr>
          <a:xfrm flipH="false" flipV="false" rot="0">
            <a:off x="16146943" y="0"/>
            <a:ext cx="1783038" cy="1337278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396009" y="-161925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Problemas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1234" y="1259898"/>
            <a:ext cx="19375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detectados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96466" y="3777473"/>
            <a:ext cx="12150477" cy="307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Maquinário não segue a ordem do fluxo de produção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Matéria prima e produtos acabados juntos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Retrabalhos devido a inspeção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Matéria prima longe do inicio da produção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Materiais acabados em mais de uma posição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2000"/>
          </a:blip>
          <a:srcRect l="0" t="0" r="0" b="0"/>
          <a:stretch>
            <a:fillRect/>
          </a:stretch>
        </p:blipFill>
        <p:spPr>
          <a:xfrm flipH="false" flipV="false" rot="0">
            <a:off x="16306896" y="66424"/>
            <a:ext cx="1585938" cy="118945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1828" y="1132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12735" y="3573462"/>
            <a:ext cx="13439733" cy="4930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toda matéria prima junta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Dispor o maquinário seguindo o fluxo de produção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 Garantir uma inspeção do material segura e eficaz para não ser necessário retirar o material da embalagem após pronto</a:t>
            </a:r>
          </a:p>
          <a:p>
            <a:pPr marL="755641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todos os produtos acabados mais próximo da expedição</a:t>
            </a:r>
          </a:p>
          <a:p>
            <a:pPr>
              <a:lnSpc>
                <a:spcPts val="4899"/>
              </a:lnSpc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84900" y="2567941"/>
            <a:ext cx="14167568" cy="5887157"/>
          </a:xfrm>
          <a:custGeom>
            <a:avLst/>
            <a:gdLst/>
            <a:ahLst/>
            <a:cxnLst/>
            <a:rect r="r" b="b" t="t" l="l"/>
            <a:pathLst>
              <a:path h="5887157" w="14167568">
                <a:moveTo>
                  <a:pt x="0" y="0"/>
                </a:moveTo>
                <a:lnTo>
                  <a:pt x="14167568" y="0"/>
                </a:lnTo>
                <a:lnTo>
                  <a:pt x="14167568" y="5887156"/>
                </a:lnTo>
                <a:lnTo>
                  <a:pt x="0" y="58871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591" t="-46378" r="-2325" b="-23988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>
            <a:alphaModFix amt="2000"/>
          </a:blip>
          <a:srcRect l="31398" t="9341" r="0" b="22831"/>
          <a:stretch>
            <a:fillRect/>
          </a:stretch>
        </p:blipFill>
        <p:spPr>
          <a:xfrm flipH="false" flipV="false" rot="0">
            <a:off x="16484252" y="40608"/>
            <a:ext cx="1550095" cy="114944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1828" y="1132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852468" y="8329182"/>
            <a:ext cx="1435532" cy="1858235"/>
          </a:xfrm>
          <a:custGeom>
            <a:avLst/>
            <a:gdLst/>
            <a:ahLst/>
            <a:cxnLst/>
            <a:rect r="r" b="b" t="t" l="l"/>
            <a:pathLst>
              <a:path h="1858235" w="1435532">
                <a:moveTo>
                  <a:pt x="0" y="0"/>
                </a:moveTo>
                <a:lnTo>
                  <a:pt x="1435532" y="0"/>
                </a:lnTo>
                <a:lnTo>
                  <a:pt x="1435532" y="1858236"/>
                </a:lnTo>
                <a:lnTo>
                  <a:pt x="0" y="1858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>
            <a:alphaModFix amt="2000"/>
          </a:blip>
          <a:srcRect l="0" t="0" r="0" b="0"/>
          <a:stretch>
            <a:fillRect/>
          </a:stretch>
        </p:blipFill>
        <p:spPr>
          <a:xfrm flipH="false" flipV="false" rot="0">
            <a:off x="16489826" y="74239"/>
            <a:ext cx="1487745" cy="1115809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Resultados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3399" y="1132898"/>
            <a:ext cx="183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esperados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54857" y="3410639"/>
            <a:ext cx="7810351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rocchi"/>
              </a:rPr>
              <a:t>Menos movimentação de materiais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rocchi"/>
              </a:rPr>
              <a:t>Menor movimentação de funcionários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rocchi"/>
              </a:rPr>
              <a:t>Uma inspeção mais precisa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rocchi"/>
              </a:rPr>
              <a:t>Economia de espaço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rocchi"/>
              </a:rPr>
              <a:t>Melhor fluxo de processos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DAFu1dbbSy8</dc:identifier>
  <dcterms:modified xsi:type="dcterms:W3CDTF">2011-08-01T06:04:30Z</dcterms:modified>
  <cp:revision>1</cp:revision>
  <dc:title>Equipe PHOENIX - 1 Sprint Apresentação</dc:title>
</cp:coreProperties>
</file>